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8" r:id="rId2"/>
    <p:sldId id="259" r:id="rId3"/>
    <p:sldId id="275" r:id="rId4"/>
    <p:sldId id="276" r:id="rId5"/>
    <p:sldId id="277" r:id="rId6"/>
    <p:sldId id="286" r:id="rId7"/>
    <p:sldId id="288" r:id="rId8"/>
    <p:sldId id="287" r:id="rId9"/>
    <p:sldId id="289" r:id="rId10"/>
    <p:sldId id="290" r:id="rId11"/>
    <p:sldId id="278" r:id="rId12"/>
    <p:sldId id="279" r:id="rId13"/>
    <p:sldId id="291" r:id="rId14"/>
    <p:sldId id="281" r:id="rId15"/>
    <p:sldId id="292" r:id="rId16"/>
    <p:sldId id="293" r:id="rId17"/>
    <p:sldId id="296" r:id="rId18"/>
    <p:sldId id="294" r:id="rId19"/>
    <p:sldId id="295" r:id="rId20"/>
    <p:sldId id="297" r:id="rId21"/>
    <p:sldId id="280" r:id="rId22"/>
    <p:sldId id="282" r:id="rId23"/>
    <p:sldId id="299" r:id="rId24"/>
    <p:sldId id="300" r:id="rId25"/>
    <p:sldId id="304" r:id="rId26"/>
    <p:sldId id="303" r:id="rId27"/>
    <p:sldId id="301" r:id="rId28"/>
    <p:sldId id="302" r:id="rId29"/>
    <p:sldId id="306" r:id="rId30"/>
    <p:sldId id="283" r:id="rId31"/>
    <p:sldId id="284" r:id="rId32"/>
    <p:sldId id="298" r:id="rId33"/>
    <p:sldId id="285" r:id="rId34"/>
    <p:sldId id="307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User" initials="W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84" autoAdjust="0"/>
  </p:normalViewPr>
  <p:slideViewPr>
    <p:cSldViewPr snapToGrid="0" snapToObjects="1">
      <p:cViewPr>
        <p:scale>
          <a:sx n="100" d="100"/>
          <a:sy n="100" d="100"/>
        </p:scale>
        <p:origin x="-1024" y="-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088A5-D3D7-644F-888A-15DB7A7083B8}" type="datetimeFigureOut">
              <a:rPr lang="en-US" smtClean="0"/>
              <a:t>11/10/16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208CB8-2BCA-114B-BD90-4CC14645C9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7139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5F43D-692A-D94A-869C-FD61F32EFA6F}" type="datetimeFigureOut">
              <a:rPr lang="en-US" smtClean="0"/>
              <a:t>11/10/16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04597-A734-2F4F-9E2A-F8B014797A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824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a key fact that wasn’t on the chart: the cost of not going to college has diminished even more. Than means, your prospects as a high school graduate are a lot worse than your prospects as a college graduate.</a:t>
            </a:r>
          </a:p>
          <a:p>
            <a:endParaRPr lang="en-US" dirty="0" smtClean="0"/>
          </a:p>
          <a:p>
            <a:r>
              <a:rPr lang="en-US" dirty="0" smtClean="0"/>
              <a:t>yearly income a college grad can expect is about $45,000 in 2010. That’s per year. Over an average working lifetime (say, 43 years assuming retirement at age 65), that gives you an income of $45,000 * 43 = $1,935,000. Subtract that expensive college education ($95,000) and your net earnings are $1,840,000. Compare that to your average high school grad. They can expect to earn $1,300,000 over their lifetime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04597-A734-2F4F-9E2A-F8B014797A4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5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would we know whether data are</a:t>
            </a:r>
            <a:r>
              <a:rPr lang="en-US" baseline="0" dirty="0" smtClean="0"/>
              <a:t> complete, valid, organized well based on visualizations?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04597-A734-2F4F-9E2A-F8B014797A4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79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Metonymy: manipulate part-whole relationships to simplify, e.g. averaging, aggregating,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04597-A734-2F4F-9E2A-F8B014797A4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20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196E-1E81-3B45-836D-1A6038F392E1}" type="datetime1">
              <a:rPr lang="en-US" smtClean="0"/>
              <a:t>11/10/16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7F4E-8368-2E45-BAA7-D951EEA214D1}" type="datetime1">
              <a:rPr lang="en-US" smtClean="0"/>
              <a:t>11/10/16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F2234-CC78-3042-826F-38828EFC7D4D}" type="datetime1">
              <a:rPr lang="en-US" smtClean="0"/>
              <a:t>11/10/16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CFE2E-92FC-0941-A883-CC16E32B9C0B}" type="datetime1">
              <a:rPr lang="en-US" smtClean="0"/>
              <a:t>11/10/16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E6D60-C259-C048-B7A5-E150B160AFB3}" type="datetime1">
              <a:rPr lang="en-US" smtClean="0"/>
              <a:t>11/10/16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56D8B-8EBB-3B4F-BB02-3F4823D3D54D}" type="datetime1">
              <a:rPr lang="en-US" smtClean="0"/>
              <a:t>11/10/16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9E2C5-2F87-2E4E-953B-16955042AB98}" type="datetime1">
              <a:rPr lang="en-US" smtClean="0"/>
              <a:t>11/10/16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C3A9-E5A9-814C-AA47-FF52023CD05B}" type="datetime1">
              <a:rPr lang="en-US" smtClean="0"/>
              <a:t>11/10/16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BB1-6007-D64F-825C-36D651E750A8}" type="datetime1">
              <a:rPr lang="en-US" smtClean="0"/>
              <a:t>11/10/16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D731-817A-D248-8576-026E6292132A}" type="datetime1">
              <a:rPr lang="en-US" smtClean="0"/>
              <a:t>11/10/16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26223-BF9E-5349-8B12-DF61E53953B3}" type="datetime1">
              <a:rPr lang="en-US" smtClean="0"/>
              <a:t>11/10/16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AB0D8961-6C1B-C741-B45A-2823D8098FDE}" type="datetime1">
              <a:rPr lang="en-US" smtClean="0"/>
              <a:t>11/10/16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64197"/>
            <a:ext cx="7744581" cy="1596118"/>
          </a:xfrm>
        </p:spPr>
        <p:txBody>
          <a:bodyPr/>
          <a:lstStyle/>
          <a:p>
            <a:r>
              <a:rPr lang="en-US" sz="3800" dirty="0" smtClean="0"/>
              <a:t>INFM 600: Information Environments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4705048"/>
            <a:ext cx="7744582" cy="166914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Week 11: Intro Data Visualization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Dr. Andrea Wiggins |  November 9 &amp; 10, 2016</a:t>
            </a:r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 descr="ischool_logo_hom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0" y="-63500"/>
            <a:ext cx="4568976" cy="228448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709989" y="4414761"/>
            <a:ext cx="7744582" cy="0"/>
          </a:xfrm>
          <a:prstGeom prst="line">
            <a:avLst/>
          </a:prstGeom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890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92100"/>
            <a:ext cx="8102600" cy="6083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9397" y="6419334"/>
            <a:ext cx="630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http://</a:t>
            </a:r>
            <a:r>
              <a:rPr lang="en-US" sz="1400" dirty="0" err="1">
                <a:solidFill>
                  <a:srgbClr val="7F7F7F"/>
                </a:solidFill>
              </a:rPr>
              <a:t>www.slideshare.net</a:t>
            </a:r>
            <a:r>
              <a:rPr lang="en-US" sz="1400" dirty="0">
                <a:solidFill>
                  <a:srgbClr val="7F7F7F"/>
                </a:solidFill>
              </a:rPr>
              <a:t>/</a:t>
            </a:r>
            <a:r>
              <a:rPr lang="en-US" sz="1400" dirty="0" err="1">
                <a:solidFill>
                  <a:srgbClr val="7F7F7F"/>
                </a:solidFill>
              </a:rPr>
              <a:t>mgaewsj</a:t>
            </a:r>
            <a:r>
              <a:rPr lang="en-US" sz="1400" dirty="0">
                <a:solidFill>
                  <a:srgbClr val="7F7F7F"/>
                </a:solidFill>
              </a:rPr>
              <a:t>/</a:t>
            </a:r>
            <a:r>
              <a:rPr lang="en-US" sz="1400" dirty="0" err="1">
                <a:solidFill>
                  <a:srgbClr val="7F7F7F"/>
                </a:solidFill>
              </a:rPr>
              <a:t>devops</a:t>
            </a:r>
            <a:r>
              <a:rPr lang="en-US" sz="1400" dirty="0">
                <a:solidFill>
                  <a:srgbClr val="7F7F7F"/>
                </a:solidFill>
              </a:rPr>
              <a:t>-metrics-lies-damned-lies-and-statistics</a:t>
            </a:r>
          </a:p>
        </p:txBody>
      </p:sp>
    </p:spTree>
    <p:extLst>
      <p:ext uri="{BB962C8B-B14F-4D97-AF65-F5344CB8AC3E}">
        <p14:creationId xmlns:p14="http://schemas.microsoft.com/office/powerpoint/2010/main" val="1126032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#1: Simple Plotting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plotting basics</a:t>
            </a:r>
          </a:p>
          <a:p>
            <a:endParaRPr lang="en-US" dirty="0"/>
          </a:p>
          <a:p>
            <a:r>
              <a:rPr lang="en-US" dirty="0" smtClean="0"/>
              <a:t>Data is on Canvas, Week 11 module: Sample1.csv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401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940300"/>
          </a:xfrm>
        </p:spPr>
        <p:txBody>
          <a:bodyPr>
            <a:normAutofit/>
          </a:bodyPr>
          <a:lstStyle/>
          <a:p>
            <a:r>
              <a:rPr lang="en-US" i="1" dirty="0" smtClean="0"/>
              <a:t>Causes</a:t>
            </a:r>
            <a:r>
              <a:rPr lang="en-US" dirty="0" smtClean="0"/>
              <a:t>: who introduced mistakes (intention hard to assess)</a:t>
            </a:r>
          </a:p>
          <a:p>
            <a:pPr lvl="1"/>
            <a:r>
              <a:rPr lang="en-US" dirty="0" smtClean="0"/>
              <a:t>Designer </a:t>
            </a:r>
            <a:r>
              <a:rPr lang="en-US" dirty="0" err="1" smtClean="0"/>
              <a:t>vs</a:t>
            </a:r>
            <a:r>
              <a:rPr lang="en-US" dirty="0" smtClean="0"/>
              <a:t> user</a:t>
            </a:r>
          </a:p>
          <a:p>
            <a:pPr lvl="1"/>
            <a:endParaRPr lang="en-US" dirty="0" smtClean="0"/>
          </a:p>
          <a:p>
            <a:r>
              <a:rPr lang="en-US" i="1" dirty="0" smtClean="0"/>
              <a:t>Effects</a:t>
            </a:r>
          </a:p>
          <a:p>
            <a:pPr lvl="1"/>
            <a:r>
              <a:rPr lang="en-US" dirty="0" smtClean="0"/>
              <a:t>Cognitive, emotional, social</a:t>
            </a:r>
          </a:p>
          <a:p>
            <a:pPr lvl="1"/>
            <a:r>
              <a:rPr lang="en-US" dirty="0" smtClean="0"/>
              <a:t>Visceral, behavioral, reflective</a:t>
            </a:r>
          </a:p>
          <a:p>
            <a:pPr lvl="1"/>
            <a:r>
              <a:rPr lang="en-US" dirty="0" smtClean="0"/>
              <a:t>Users: confusion, distraction, manipulation, limit reflection, delay</a:t>
            </a:r>
          </a:p>
          <a:p>
            <a:pPr lvl="1"/>
            <a:endParaRPr lang="en-US" dirty="0" smtClean="0"/>
          </a:p>
          <a:p>
            <a:r>
              <a:rPr lang="en-US" i="1" dirty="0" smtClean="0"/>
              <a:t>Countermeasures</a:t>
            </a:r>
            <a:r>
              <a:rPr lang="en-US" dirty="0" smtClean="0"/>
              <a:t>: possible remedies</a:t>
            </a:r>
          </a:p>
          <a:p>
            <a:pPr lvl="1"/>
            <a:r>
              <a:rPr lang="en-US" dirty="0" smtClean="0"/>
              <a:t>Fundamental </a:t>
            </a:r>
            <a:r>
              <a:rPr lang="en-US" dirty="0" err="1" smtClean="0"/>
              <a:t>vs</a:t>
            </a:r>
            <a:r>
              <a:rPr lang="en-US" dirty="0" smtClean="0"/>
              <a:t> focused changes, substantial </a:t>
            </a:r>
            <a:r>
              <a:rPr lang="en-US" dirty="0" err="1" smtClean="0"/>
              <a:t>vs</a:t>
            </a:r>
            <a:r>
              <a:rPr lang="en-US" dirty="0" smtClean="0"/>
              <a:t> superficial modifications, cosmetic </a:t>
            </a:r>
            <a:r>
              <a:rPr lang="en-US" dirty="0" err="1" smtClean="0"/>
              <a:t>vs</a:t>
            </a:r>
            <a:r>
              <a:rPr lang="en-US" dirty="0" smtClean="0"/>
              <a:t> substantive ones</a:t>
            </a:r>
          </a:p>
          <a:p>
            <a:pPr lvl="1"/>
            <a:r>
              <a:rPr lang="en-US" dirty="0" smtClean="0"/>
              <a:t>Should align with seriousness of the specific disadvantage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055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Classification: Cause x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it shows us</a:t>
            </a:r>
          </a:p>
          <a:p>
            <a:pPr lvl="1"/>
            <a:r>
              <a:rPr lang="en-US" dirty="0" smtClean="0"/>
              <a:t>Similar levels of emotional issues regardless of cause</a:t>
            </a:r>
          </a:p>
          <a:p>
            <a:pPr lvl="1"/>
            <a:r>
              <a:rPr lang="en-US" dirty="0" smtClean="0"/>
              <a:t>More cognitive issues induced by designers</a:t>
            </a:r>
          </a:p>
          <a:p>
            <a:pPr lvl="1"/>
            <a:r>
              <a:rPr lang="en-US" dirty="0" smtClean="0"/>
              <a:t>More social issues induced by users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Cognitive + designer </a:t>
            </a:r>
            <a:r>
              <a:rPr lang="en-US" dirty="0" smtClean="0">
                <a:sym typeface="Wingdings"/>
              </a:rPr>
              <a:t> Over-complexity/simplification</a:t>
            </a:r>
          </a:p>
          <a:p>
            <a:pPr lvl="1"/>
            <a:r>
              <a:rPr lang="en-US" dirty="0" smtClean="0">
                <a:sym typeface="Wingdings"/>
              </a:rPr>
              <a:t>Cognitive + user  Overload</a:t>
            </a:r>
            <a:endParaRPr lang="en-US" dirty="0" smtClean="0"/>
          </a:p>
          <a:p>
            <a:pPr lvl="1"/>
            <a:r>
              <a:rPr lang="en-US" dirty="0" smtClean="0"/>
              <a:t>Emotional + designer </a:t>
            </a:r>
            <a:r>
              <a:rPr lang="en-US" dirty="0" smtClean="0">
                <a:sym typeface="Wingdings"/>
              </a:rPr>
              <a:t> Disturbing</a:t>
            </a:r>
          </a:p>
          <a:p>
            <a:pPr lvl="1"/>
            <a:r>
              <a:rPr lang="en-US" dirty="0" smtClean="0">
                <a:sym typeface="Wingdings"/>
              </a:rPr>
              <a:t>Emotional + user  Personal preferences</a:t>
            </a:r>
          </a:p>
          <a:p>
            <a:pPr lvl="1"/>
            <a:r>
              <a:rPr lang="en-US" dirty="0" smtClean="0">
                <a:sym typeface="Wingdings"/>
              </a:rPr>
              <a:t>Social + designer  Unequal participation</a:t>
            </a:r>
          </a:p>
          <a:p>
            <a:pPr lvl="1"/>
            <a:r>
              <a:rPr lang="en-US" dirty="0" smtClean="0">
                <a:sym typeface="Wingdings"/>
              </a:rPr>
              <a:t>Social + user  Cultural influences</a:t>
            </a:r>
          </a:p>
          <a:p>
            <a:r>
              <a:rPr lang="en-US" dirty="0" smtClean="0">
                <a:sym typeface="Wingdings"/>
              </a:rPr>
              <a:t>How could you use this classification in practice?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763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596900"/>
            <a:ext cx="7938924" cy="520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8457" y="6489700"/>
            <a:ext cx="5547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http://</a:t>
            </a:r>
            <a:r>
              <a:rPr lang="en-US" sz="1400" dirty="0" err="1">
                <a:solidFill>
                  <a:srgbClr val="7F7F7F"/>
                </a:solidFill>
              </a:rPr>
              <a:t>cdn.information-management.com</a:t>
            </a:r>
            <a:r>
              <a:rPr lang="en-US" sz="1400" dirty="0">
                <a:solidFill>
                  <a:srgbClr val="7F7F7F"/>
                </a:solidFill>
              </a:rPr>
              <a:t>/media/</a:t>
            </a:r>
            <a:r>
              <a:rPr lang="en-US" sz="1400" dirty="0" err="1">
                <a:solidFill>
                  <a:srgbClr val="7F7F7F"/>
                </a:solidFill>
              </a:rPr>
              <a:t>newspics</a:t>
            </a:r>
            <a:r>
              <a:rPr lang="en-US" sz="1400" dirty="0">
                <a:solidFill>
                  <a:srgbClr val="7F7F7F"/>
                </a:solidFill>
              </a:rPr>
              <a:t>/Bling_fig3.jpg</a:t>
            </a:r>
          </a:p>
        </p:txBody>
      </p:sp>
    </p:spTree>
    <p:extLst>
      <p:ext uri="{BB962C8B-B14F-4D97-AF65-F5344CB8AC3E}">
        <p14:creationId xmlns:p14="http://schemas.microsoft.com/office/powerpoint/2010/main" val="1204732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76" y="3188137"/>
            <a:ext cx="5165533" cy="3266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0442" y="6454577"/>
            <a:ext cx="5763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http://data-visualization-</a:t>
            </a:r>
            <a:r>
              <a:rPr lang="en-US" sz="1400" dirty="0" err="1">
                <a:solidFill>
                  <a:srgbClr val="7F7F7F"/>
                </a:solidFill>
              </a:rPr>
              <a:t>software.com</a:t>
            </a:r>
            <a:r>
              <a:rPr lang="en-US" sz="1400" dirty="0">
                <a:solidFill>
                  <a:srgbClr val="7F7F7F"/>
                </a:solidFill>
              </a:rPr>
              <a:t>/dangers-of-bling-data-visualizations/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5030007" cy="31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62" y="264160"/>
            <a:ext cx="5454138" cy="30058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374770"/>
            <a:ext cx="45593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9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62" y="125329"/>
            <a:ext cx="5454138" cy="3290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597" y="3416300"/>
            <a:ext cx="5102206" cy="295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33731" y="6409035"/>
            <a:ext cx="68765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http</a:t>
            </a:r>
            <a:r>
              <a:rPr lang="en-US" sz="1400" dirty="0">
                <a:solidFill>
                  <a:srgbClr val="7F7F7F"/>
                </a:solidFill>
              </a:rPr>
              <a:t>://</a:t>
            </a:r>
            <a:r>
              <a:rPr lang="en-US" sz="1400" dirty="0" err="1">
                <a:solidFill>
                  <a:srgbClr val="7F7F7F"/>
                </a:solidFill>
              </a:rPr>
              <a:t>freethoughtblogs.com</a:t>
            </a:r>
            <a:r>
              <a:rPr lang="en-US" sz="1400" dirty="0">
                <a:solidFill>
                  <a:srgbClr val="7F7F7F"/>
                </a:solidFill>
              </a:rPr>
              <a:t>/</a:t>
            </a:r>
            <a:r>
              <a:rPr lang="en-US" sz="1400" dirty="0" err="1">
                <a:solidFill>
                  <a:srgbClr val="7F7F7F"/>
                </a:solidFill>
              </a:rPr>
              <a:t>lousycanuck</a:t>
            </a:r>
            <a:r>
              <a:rPr lang="en-US" sz="1400" dirty="0">
                <a:solidFill>
                  <a:srgbClr val="7F7F7F"/>
                </a:solidFill>
              </a:rPr>
              <a:t>/2011/12/14/</a:t>
            </a:r>
            <a:r>
              <a:rPr lang="en-US" sz="1400" dirty="0" err="1">
                <a:solidFill>
                  <a:srgbClr val="7F7F7F"/>
                </a:solidFill>
              </a:rPr>
              <a:t>im</a:t>
            </a:r>
            <a:r>
              <a:rPr lang="en-US" sz="1400" dirty="0">
                <a:solidFill>
                  <a:srgbClr val="7F7F7F"/>
                </a:solidFill>
              </a:rPr>
              <a:t>-better-at-graphs-than-fox-news/</a:t>
            </a:r>
          </a:p>
        </p:txBody>
      </p:sp>
    </p:spTree>
    <p:extLst>
      <p:ext uri="{BB962C8B-B14F-4D97-AF65-F5344CB8AC3E}">
        <p14:creationId xmlns:p14="http://schemas.microsoft.com/office/powerpoint/2010/main" val="2712264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444500"/>
            <a:ext cx="4445000" cy="3073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14300"/>
            <a:ext cx="3530462" cy="433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3517900"/>
            <a:ext cx="4180417" cy="300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000" y="6388100"/>
            <a:ext cx="6190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http://</a:t>
            </a:r>
            <a:r>
              <a:rPr lang="en-US" sz="1400" dirty="0" err="1">
                <a:solidFill>
                  <a:srgbClr val="7F7F7F"/>
                </a:solidFill>
              </a:rPr>
              <a:t>junkcharts.typepad.com</a:t>
            </a:r>
            <a:r>
              <a:rPr lang="en-US" sz="1400" dirty="0">
                <a:solidFill>
                  <a:srgbClr val="7F7F7F"/>
                </a:solidFill>
              </a:rPr>
              <a:t>/</a:t>
            </a:r>
            <a:r>
              <a:rPr lang="en-US" sz="1400" dirty="0" err="1">
                <a:solidFill>
                  <a:srgbClr val="7F7F7F"/>
                </a:solidFill>
              </a:rPr>
              <a:t>junk_charts</a:t>
            </a:r>
            <a:r>
              <a:rPr lang="en-US" sz="1400" dirty="0">
                <a:solidFill>
                  <a:srgbClr val="7F7F7F"/>
                </a:solidFill>
              </a:rPr>
              <a:t>/2016/06/a-</a:t>
            </a:r>
            <a:r>
              <a:rPr lang="en-US" sz="1400" dirty="0" err="1">
                <a:solidFill>
                  <a:srgbClr val="7F7F7F"/>
                </a:solidFill>
              </a:rPr>
              <a:t>tufte</a:t>
            </a:r>
            <a:r>
              <a:rPr lang="en-US" sz="1400" dirty="0">
                <a:solidFill>
                  <a:srgbClr val="7F7F7F"/>
                </a:solidFill>
              </a:rPr>
              <a:t>-fix-for-</a:t>
            </a:r>
            <a:r>
              <a:rPr lang="en-US" sz="1400" dirty="0" err="1">
                <a:solidFill>
                  <a:srgbClr val="7F7F7F"/>
                </a:solidFill>
              </a:rPr>
              <a:t>austerity.html</a:t>
            </a:r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11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1549400"/>
            <a:ext cx="4445000" cy="2578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0" y="2044700"/>
            <a:ext cx="2540000" cy="400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64" y="6581001"/>
            <a:ext cx="8516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</a:rPr>
              <a:t>http://</a:t>
            </a:r>
            <a:r>
              <a:rPr lang="en-US" sz="1200" dirty="0" err="1">
                <a:solidFill>
                  <a:srgbClr val="7F7F7F"/>
                </a:solidFill>
              </a:rPr>
              <a:t>junkcharts.typepad.com</a:t>
            </a:r>
            <a:r>
              <a:rPr lang="en-US" sz="1200" dirty="0">
                <a:solidFill>
                  <a:srgbClr val="7F7F7F"/>
                </a:solidFill>
              </a:rPr>
              <a:t>/</a:t>
            </a:r>
            <a:r>
              <a:rPr lang="en-US" sz="1200" dirty="0" err="1">
                <a:solidFill>
                  <a:srgbClr val="7F7F7F"/>
                </a:solidFill>
              </a:rPr>
              <a:t>junk_charts</a:t>
            </a:r>
            <a:r>
              <a:rPr lang="en-US" sz="1200" dirty="0">
                <a:solidFill>
                  <a:srgbClr val="7F7F7F"/>
                </a:solidFill>
              </a:rPr>
              <a:t>/2016/06/what-doesnt-help-readers-on-the-chart-and-what-does-help-off-the-chart.html</a:t>
            </a:r>
          </a:p>
        </p:txBody>
      </p:sp>
    </p:spTree>
    <p:extLst>
      <p:ext uri="{BB962C8B-B14F-4D97-AF65-F5344CB8AC3E}">
        <p14:creationId xmlns:p14="http://schemas.microsoft.com/office/powerpoint/2010/main" val="1238568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Episode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 </a:t>
            </a:r>
          </a:p>
          <a:p>
            <a:pPr lvl="1"/>
            <a:r>
              <a:rPr lang="en-US" dirty="0" smtClean="0"/>
              <a:t>Additional assignment feedback</a:t>
            </a:r>
          </a:p>
          <a:p>
            <a:pPr lvl="1"/>
            <a:r>
              <a:rPr lang="en-US" dirty="0" smtClean="0"/>
              <a:t>Week 14</a:t>
            </a:r>
            <a:r>
              <a:rPr lang="is-IS" dirty="0" smtClean="0"/>
              <a:t>…?</a:t>
            </a:r>
            <a:endParaRPr lang="en-US" dirty="0" smtClean="0"/>
          </a:p>
          <a:p>
            <a:r>
              <a:rPr lang="en-US" dirty="0" smtClean="0"/>
              <a:t>Graphical integrity</a:t>
            </a:r>
          </a:p>
          <a:p>
            <a:r>
              <a:rPr lang="en-US" dirty="0" smtClean="0"/>
              <a:t>Demo: basic R plotting</a:t>
            </a:r>
          </a:p>
          <a:p>
            <a:r>
              <a:rPr lang="en-US" dirty="0" smtClean="0"/>
              <a:t>Advantages &amp; disadvantages of visualization</a:t>
            </a:r>
          </a:p>
          <a:p>
            <a:r>
              <a:rPr lang="en-US" dirty="0" smtClean="0"/>
              <a:t>Break</a:t>
            </a:r>
          </a:p>
          <a:p>
            <a:r>
              <a:rPr lang="en-US" dirty="0" smtClean="0"/>
              <a:t>Visualization rhetoric</a:t>
            </a:r>
          </a:p>
          <a:p>
            <a:r>
              <a:rPr lang="en-US" dirty="0" smtClean="0"/>
              <a:t>Demo: R plotting details</a:t>
            </a:r>
          </a:p>
          <a:p>
            <a:r>
              <a:rPr lang="en-US" dirty="0" smtClean="0"/>
              <a:t>Activity: Work on </a:t>
            </a:r>
            <a:r>
              <a:rPr lang="en-US" smtClean="0"/>
              <a:t>plotting project </a:t>
            </a:r>
            <a:r>
              <a:rPr lang="en-US" dirty="0" smtClean="0"/>
              <a:t>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6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533400"/>
            <a:ext cx="7848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96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Discussion: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some of the reasons that we rely on visualizations?</a:t>
            </a:r>
          </a:p>
          <a:p>
            <a:pPr lvl="1"/>
            <a:r>
              <a:rPr lang="en-US" dirty="0" smtClean="0"/>
              <a:t>Efficient visual processing of large amounts of complex data</a:t>
            </a:r>
          </a:p>
          <a:p>
            <a:pPr lvl="1"/>
            <a:r>
              <a:rPr lang="en-US" dirty="0" smtClean="0"/>
              <a:t>New ways to view and understand the data</a:t>
            </a:r>
          </a:p>
          <a:p>
            <a:pPr lvl="1"/>
            <a:r>
              <a:rPr lang="en-US" dirty="0" smtClean="0"/>
              <a:t>Identify </a:t>
            </a:r>
            <a:r>
              <a:rPr lang="en-US" i="1" dirty="0" smtClean="0"/>
              <a:t>potential</a:t>
            </a:r>
            <a:r>
              <a:rPr lang="en-US" dirty="0" smtClean="0"/>
              <a:t> relationships &amp; patterns</a:t>
            </a:r>
          </a:p>
          <a:p>
            <a:pPr lvl="1"/>
            <a:r>
              <a:rPr lang="en-US" dirty="0" smtClean="0"/>
              <a:t>Communicate results to others</a:t>
            </a:r>
          </a:p>
          <a:p>
            <a:endParaRPr lang="en-US" dirty="0" smtClean="0"/>
          </a:p>
          <a:p>
            <a:r>
              <a:rPr lang="en-US" dirty="0" smtClean="0"/>
              <a:t>When used diagnostically, helps ensure quality </a:t>
            </a:r>
            <a:r>
              <a:rPr lang="en-US" dirty="0"/>
              <a:t>of data</a:t>
            </a:r>
            <a:br>
              <a:rPr lang="en-US" dirty="0"/>
            </a:br>
            <a:r>
              <a:rPr lang="en-US" sz="1400" dirty="0">
                <a:solidFill>
                  <a:srgbClr val="7F7F7F"/>
                </a:solidFill>
              </a:rPr>
              <a:t>(http://</a:t>
            </a:r>
            <a:r>
              <a:rPr lang="en-US" sz="1400" dirty="0" err="1">
                <a:solidFill>
                  <a:srgbClr val="7F7F7F"/>
                </a:solidFill>
              </a:rPr>
              <a:t>www.boostlabs.com</a:t>
            </a:r>
            <a:r>
              <a:rPr lang="en-US" sz="1400" dirty="0">
                <a:solidFill>
                  <a:srgbClr val="7F7F7F"/>
                </a:solidFill>
              </a:rPr>
              <a:t>/benefit-of-data-visualization-3-crucial-insights-into-your-data</a:t>
            </a:r>
            <a:r>
              <a:rPr lang="en-US" sz="1400" dirty="0" smtClean="0">
                <a:solidFill>
                  <a:srgbClr val="7F7F7F"/>
                </a:solidFill>
              </a:rPr>
              <a:t>/)</a:t>
            </a:r>
          </a:p>
          <a:p>
            <a:pPr lvl="1"/>
            <a:r>
              <a:rPr lang="en-US" dirty="0" smtClean="0"/>
              <a:t>Is the data complete?</a:t>
            </a:r>
          </a:p>
          <a:p>
            <a:pPr lvl="1"/>
            <a:r>
              <a:rPr lang="en-US" dirty="0" smtClean="0"/>
              <a:t>Is the data valid?</a:t>
            </a:r>
          </a:p>
          <a:p>
            <a:pPr lvl="1"/>
            <a:r>
              <a:rPr lang="en-US" dirty="0" smtClean="0"/>
              <a:t>Is the data well-organized?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00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08668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267" y="3403600"/>
            <a:ext cx="3877733" cy="2908300"/>
          </a:xfrm>
          <a:prstGeom prst="rect">
            <a:avLst/>
          </a:prstGeom>
          <a:ln w="57150" cmpd="sng">
            <a:solidFill>
              <a:schemeClr val="tx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Frame 7"/>
          <p:cNvSpPr/>
          <p:nvPr/>
        </p:nvSpPr>
        <p:spPr>
          <a:xfrm>
            <a:off x="1943100" y="3403600"/>
            <a:ext cx="2044700" cy="1714500"/>
          </a:xfrm>
          <a:prstGeom prst="frame">
            <a:avLst>
              <a:gd name="adj1" fmla="val 2870"/>
            </a:avLst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644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3184814"/>
            <a:ext cx="5848350" cy="33495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0"/>
            <a:ext cx="8216972" cy="3392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4262" y="6553200"/>
            <a:ext cx="5955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http://</a:t>
            </a:r>
            <a:r>
              <a:rPr lang="en-US" sz="1400" dirty="0" err="1">
                <a:solidFill>
                  <a:srgbClr val="7F7F7F"/>
                </a:solidFill>
              </a:rPr>
              <a:t>claritystrategic.com</a:t>
            </a:r>
            <a:r>
              <a:rPr lang="en-US" sz="1400" dirty="0">
                <a:solidFill>
                  <a:srgbClr val="7F7F7F"/>
                </a:solidFill>
              </a:rPr>
              <a:t>/</a:t>
            </a:r>
            <a:r>
              <a:rPr lang="en-US" sz="1400" dirty="0" err="1">
                <a:solidFill>
                  <a:srgbClr val="7F7F7F"/>
                </a:solidFill>
              </a:rPr>
              <a:t>index.php</a:t>
            </a:r>
            <a:r>
              <a:rPr lang="en-US" sz="1400" dirty="0">
                <a:solidFill>
                  <a:srgbClr val="7F7F7F"/>
                </a:solidFill>
              </a:rPr>
              <a:t>/companion/68-examples/189-challenger</a:t>
            </a:r>
          </a:p>
        </p:txBody>
      </p:sp>
    </p:spTree>
    <p:extLst>
      <p:ext uri="{BB962C8B-B14F-4D97-AF65-F5344CB8AC3E}">
        <p14:creationId xmlns:p14="http://schemas.microsoft.com/office/powerpoint/2010/main" val="15793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 descr="nnbbm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298450"/>
            <a:ext cx="4368800" cy="595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7300" y="625475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Report of the Advisory Committee to the Surgeon General</a:t>
            </a:r>
            <a:r>
              <a:rPr lang="en-US" sz="1400" i="1" dirty="0" smtClean="0">
                <a:solidFill>
                  <a:srgbClr val="7F7F7F"/>
                </a:solidFill>
              </a:rPr>
              <a:t>, Smoking and Health</a:t>
            </a:r>
            <a:r>
              <a:rPr lang="en-US" sz="1400" dirty="0" smtClean="0">
                <a:solidFill>
                  <a:srgbClr val="7F7F7F"/>
                </a:solidFill>
              </a:rPr>
              <a:t>. Washington DC, 1964.</a:t>
            </a:r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193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955800"/>
            <a:ext cx="5080000" cy="2971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600" y="6197600"/>
            <a:ext cx="7223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H.L. Mitchell. (1939). The Growth and Nutrition of White Pine Seedlings in Cultures with Varying Nitrogen, Phosphorus, Potassium and Calcium. </a:t>
            </a:r>
            <a:r>
              <a:rPr lang="en-US" sz="1400" i="1" dirty="0" smtClean="0">
                <a:solidFill>
                  <a:srgbClr val="7F7F7F"/>
                </a:solidFill>
              </a:rPr>
              <a:t>The Black Rock Forest Bulletin</a:t>
            </a:r>
            <a:r>
              <a:rPr lang="en-US" sz="1400" dirty="0" smtClean="0">
                <a:solidFill>
                  <a:srgbClr val="7F7F7F"/>
                </a:solidFill>
              </a:rPr>
              <a:t> No. 9, pp. 70.</a:t>
            </a:r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226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 descr="2016110914075203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6" t="2944" r="3473" b="4726"/>
          <a:stretch/>
        </p:blipFill>
        <p:spPr>
          <a:xfrm rot="5086377">
            <a:off x="-80817" y="586112"/>
            <a:ext cx="6161855" cy="5461570"/>
          </a:xfrm>
          <a:prstGeom prst="rect">
            <a:avLst/>
          </a:prstGeom>
        </p:spPr>
      </p:pic>
      <p:pic>
        <p:nvPicPr>
          <p:cNvPr id="8" name="Picture 7" descr="p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2" t="2390" r="3333" b="2773"/>
          <a:stretch/>
        </p:blipFill>
        <p:spPr>
          <a:xfrm rot="5400000">
            <a:off x="2366483" y="681778"/>
            <a:ext cx="6629400" cy="550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03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57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68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0"/>
            <a:ext cx="583163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700" y="6530777"/>
            <a:ext cx="3943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http://www.nature.com/articles/nmicrobiol201648</a:t>
            </a:r>
          </a:p>
        </p:txBody>
      </p:sp>
    </p:spTree>
    <p:extLst>
      <p:ext uri="{BB962C8B-B14F-4D97-AF65-F5344CB8AC3E}">
        <p14:creationId xmlns:p14="http://schemas.microsoft.com/office/powerpoint/2010/main" val="1935930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 descr="Screen Shot 2016-11-09 at 2.47.37 PM (2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0"/>
            <a:ext cx="7016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30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feedback on QQ </a:t>
            </a:r>
            <a:r>
              <a:rPr lang="en-US" dirty="0" err="1" smtClean="0"/>
              <a:t>asst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255000" cy="5080000"/>
          </a:xfrm>
        </p:spPr>
        <p:txBody>
          <a:bodyPr>
            <a:normAutofit/>
          </a:bodyPr>
          <a:lstStyle/>
          <a:p>
            <a:r>
              <a:rPr lang="en-US" dirty="0" smtClean="0"/>
              <a:t>In most cases, what looks like cheating was actually copying. </a:t>
            </a:r>
            <a:br>
              <a:rPr lang="en-US" dirty="0" smtClean="0"/>
            </a:br>
            <a:r>
              <a:rPr lang="en-US" dirty="0" smtClean="0"/>
              <a:t>Not much better. </a:t>
            </a:r>
          </a:p>
          <a:p>
            <a:pPr lvl="1"/>
            <a:r>
              <a:rPr lang="en-US" dirty="0" smtClean="0"/>
              <a:t>If you copy and paste </a:t>
            </a:r>
            <a:r>
              <a:rPr lang="en-US" b="1" dirty="0" smtClean="0"/>
              <a:t>ANYTHING</a:t>
            </a:r>
            <a:r>
              <a:rPr lang="en-US" dirty="0" smtClean="0"/>
              <a:t> it must be in quotes, with an inline citation </a:t>
            </a:r>
            <a:r>
              <a:rPr lang="en-US" i="1" dirty="0" smtClean="0"/>
              <a:t>AND</a:t>
            </a:r>
            <a:r>
              <a:rPr lang="en-US" dirty="0" smtClean="0"/>
              <a:t> a reference. </a:t>
            </a:r>
          </a:p>
          <a:p>
            <a:pPr lvl="1"/>
            <a:r>
              <a:rPr lang="en-US" dirty="0" smtClean="0"/>
              <a:t>References belong in their own section at the end. APA is not numbered or footnoted.</a:t>
            </a:r>
            <a:r>
              <a:rPr lang="en-US" i="1" dirty="0" smtClean="0"/>
              <a:t> Please look it up or visit a librarian.</a:t>
            </a:r>
          </a:p>
          <a:p>
            <a:pPr lvl="1"/>
            <a:r>
              <a:rPr lang="en-US" i="1" dirty="0" smtClean="0"/>
              <a:t> </a:t>
            </a:r>
            <a:r>
              <a:rPr lang="en-US" dirty="0" smtClean="0"/>
              <a:t>We expect cites and references to be </a:t>
            </a:r>
            <a:r>
              <a:rPr lang="en-US" i="1" dirty="0" smtClean="0"/>
              <a:t>perfect</a:t>
            </a:r>
            <a:r>
              <a:rPr lang="en-US" dirty="0" smtClean="0"/>
              <a:t> in your final repository.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Some did not analyze the “series” of queries as a coherent set (partly because they weren’t coherent sets). </a:t>
            </a:r>
          </a:p>
          <a:p>
            <a:pPr lvl="1"/>
            <a:r>
              <a:rPr lang="en-US" dirty="0" smtClean="0"/>
              <a:t>Small per-series deduction, but adds up if the purpose for running the query was also not mentioned.</a:t>
            </a:r>
          </a:p>
          <a:p>
            <a:pPr lvl="1"/>
            <a:r>
              <a:rPr lang="en-US" dirty="0" smtClean="0"/>
              <a:t>Query-specific detail was not required. Series-level interpretation was.</a:t>
            </a:r>
            <a:endParaRPr lang="is-I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42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251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</a:t>
            </a:r>
            <a:r>
              <a:rPr lang="en-US" dirty="0" err="1" smtClean="0"/>
              <a:t>rhetorics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Narrative info </a:t>
            </a:r>
            <a:r>
              <a:rPr lang="en-US" dirty="0" err="1" smtClean="0"/>
              <a:t>viz</a:t>
            </a:r>
            <a:r>
              <a:rPr lang="en-US" dirty="0" smtClean="0"/>
              <a:t>: both exploratory and communicative</a:t>
            </a:r>
          </a:p>
          <a:p>
            <a:pPr lvl="1"/>
            <a:r>
              <a:rPr lang="en-US" dirty="0" smtClean="0"/>
              <a:t>Relies on persuasive rhetorical techniques to tell a story</a:t>
            </a:r>
          </a:p>
          <a:p>
            <a:pPr lvl="1"/>
            <a:r>
              <a:rPr lang="en-US" dirty="0" smtClean="0"/>
              <a:t>But how does this impact interpretation?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Framework: Editorial layers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ike Cause(Designer) at multiple levels</a:t>
            </a:r>
          </a:p>
          <a:p>
            <a:pPr lvl="1"/>
            <a:r>
              <a:rPr lang="en-US" i="1" dirty="0" smtClean="0"/>
              <a:t>Data</a:t>
            </a:r>
            <a:r>
              <a:rPr lang="en-US" dirty="0" smtClean="0"/>
              <a:t>: what to include and exclude, outliers, scaling, aggregation</a:t>
            </a:r>
          </a:p>
          <a:p>
            <a:pPr lvl="1"/>
            <a:r>
              <a:rPr lang="en-US" i="1" dirty="0" smtClean="0"/>
              <a:t>Representations</a:t>
            </a:r>
            <a:r>
              <a:rPr lang="en-US" dirty="0" smtClean="0"/>
              <a:t>: making choices on mapping data visually</a:t>
            </a:r>
          </a:p>
          <a:p>
            <a:pPr lvl="1"/>
            <a:r>
              <a:rPr lang="en-US" i="1" dirty="0" smtClean="0"/>
              <a:t>Annotations</a:t>
            </a:r>
            <a:r>
              <a:rPr lang="en-US" dirty="0" smtClean="0"/>
              <a:t>: focusing users’ attention; textual, graphical or social</a:t>
            </a:r>
          </a:p>
          <a:p>
            <a:pPr lvl="1"/>
            <a:r>
              <a:rPr lang="en-US" i="1" dirty="0" smtClean="0"/>
              <a:t>Interactivity</a:t>
            </a:r>
            <a:r>
              <a:rPr lang="en-US" dirty="0" smtClean="0"/>
              <a:t>: constraining choices to influence what is viewed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Observed </a:t>
            </a:r>
            <a:r>
              <a:rPr lang="en-US" dirty="0" err="1" smtClean="0"/>
              <a:t>rhetorics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" y="1600200"/>
            <a:ext cx="82169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Information Access</a:t>
            </a:r>
          </a:p>
          <a:p>
            <a:pPr lvl="1"/>
            <a:r>
              <a:rPr lang="en-US" dirty="0" smtClean="0"/>
              <a:t>Omission, metonymy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Provenance</a:t>
            </a:r>
          </a:p>
          <a:p>
            <a:pPr lvl="1"/>
            <a:r>
              <a:rPr lang="en-US" dirty="0" smtClean="0"/>
              <a:t>Data provenance, representing uncertainty, identifying designer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Mapping</a:t>
            </a:r>
          </a:p>
          <a:p>
            <a:pPr lvl="1"/>
            <a:r>
              <a:rPr lang="en-US" dirty="0" smtClean="0"/>
              <a:t>Obscuring, metaphor &amp; metonymy, contrast, classification, redundancy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Linguistic-based</a:t>
            </a:r>
          </a:p>
          <a:p>
            <a:pPr lvl="1"/>
            <a:r>
              <a:rPr lang="en-US" dirty="0" smtClean="0"/>
              <a:t>Typographic emphases, irony, similarity, individualization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Procedural</a:t>
            </a:r>
          </a:p>
          <a:p>
            <a:pPr lvl="1"/>
            <a:r>
              <a:rPr lang="en-US" dirty="0" smtClean="0"/>
              <a:t>Anchoring, filtering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725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#2: More plotting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to:</a:t>
            </a:r>
          </a:p>
          <a:p>
            <a:pPr lvl="1"/>
            <a:r>
              <a:rPr lang="en-US" dirty="0" smtClean="0"/>
              <a:t>Set axis labels and plot title</a:t>
            </a:r>
          </a:p>
          <a:p>
            <a:pPr lvl="1"/>
            <a:r>
              <a:rPr lang="en-US" dirty="0" smtClean="0"/>
              <a:t>Change axis </a:t>
            </a:r>
            <a:r>
              <a:rPr lang="en-US" dirty="0" smtClean="0"/>
              <a:t>markings</a:t>
            </a:r>
          </a:p>
          <a:p>
            <a:pPr lvl="1"/>
            <a:r>
              <a:rPr lang="en-US" dirty="0" smtClean="0"/>
              <a:t>Add and change a plot legend</a:t>
            </a:r>
          </a:p>
          <a:p>
            <a:pPr lvl="1"/>
            <a:r>
              <a:rPr lang="en-US" dirty="0" smtClean="0"/>
              <a:t>Adjust size of points</a:t>
            </a:r>
          </a:p>
          <a:p>
            <a:pPr lvl="1"/>
            <a:r>
              <a:rPr lang="en-US" dirty="0" smtClean="0"/>
              <a:t>Save plots!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93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Plotting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in parallel with your teammates</a:t>
            </a:r>
          </a:p>
          <a:p>
            <a:endParaRPr lang="en-US" dirty="0"/>
          </a:p>
          <a:p>
            <a:r>
              <a:rPr lang="en-US" dirty="0" smtClean="0"/>
              <a:t>Use your data set, or a sample of it, and </a:t>
            </a:r>
            <a:r>
              <a:rPr lang="en-US" dirty="0" smtClean="0">
                <a:latin typeface="American Typewriter"/>
                <a:cs typeface="American Typewriter"/>
              </a:rPr>
              <a:t>help( ) </a:t>
            </a:r>
            <a:r>
              <a:rPr lang="en-US" dirty="0" smtClean="0"/>
              <a:t>as needed</a:t>
            </a:r>
          </a:p>
          <a:p>
            <a:endParaRPr lang="en-US" dirty="0"/>
          </a:p>
          <a:p>
            <a:r>
              <a:rPr lang="en-US" dirty="0" smtClean="0"/>
              <a:t>Try the following plotting functions:</a:t>
            </a:r>
          </a:p>
          <a:p>
            <a:pPr lvl="1"/>
            <a:r>
              <a:rPr lang="en-US" dirty="0" err="1" smtClean="0">
                <a:latin typeface="American Typewriter"/>
                <a:cs typeface="American Typewriter"/>
              </a:rPr>
              <a:t>stripchart</a:t>
            </a:r>
            <a:r>
              <a:rPr lang="en-US" dirty="0" smtClean="0">
                <a:latin typeface="American Typewriter"/>
                <a:cs typeface="American Typewriter"/>
              </a:rPr>
              <a:t>( )</a:t>
            </a:r>
          </a:p>
          <a:p>
            <a:pPr lvl="1"/>
            <a:r>
              <a:rPr lang="en-US" dirty="0" err="1" smtClean="0">
                <a:latin typeface="American Typewriter"/>
                <a:cs typeface="American Typewriter"/>
              </a:rPr>
              <a:t>hist</a:t>
            </a:r>
            <a:r>
              <a:rPr lang="en-US" dirty="0" smtClean="0">
                <a:latin typeface="American Typewriter"/>
                <a:cs typeface="American Typewriter"/>
              </a:rPr>
              <a:t>( )</a:t>
            </a:r>
          </a:p>
          <a:p>
            <a:pPr lvl="1"/>
            <a:r>
              <a:rPr lang="en-US" dirty="0" smtClean="0">
                <a:latin typeface="American Typewriter"/>
                <a:cs typeface="American Typewriter"/>
              </a:rPr>
              <a:t>boxplot( )</a:t>
            </a:r>
          </a:p>
          <a:p>
            <a:pPr lvl="1"/>
            <a:r>
              <a:rPr lang="en-US" dirty="0" smtClean="0">
                <a:latin typeface="American Typewriter"/>
                <a:cs typeface="American Typewriter"/>
              </a:rPr>
              <a:t>plot( )</a:t>
            </a:r>
          </a:p>
          <a:p>
            <a:pPr lvl="1"/>
            <a:r>
              <a:rPr lang="en-US" dirty="0" err="1" smtClean="0">
                <a:latin typeface="American Typewriter"/>
                <a:cs typeface="American Typewriter"/>
              </a:rPr>
              <a:t>qqnorm</a:t>
            </a:r>
            <a:r>
              <a:rPr lang="en-US" dirty="0" smtClean="0">
                <a:latin typeface="American Typewriter"/>
                <a:cs typeface="American Typewriter"/>
              </a:rPr>
              <a:t>( ) </a:t>
            </a:r>
            <a:r>
              <a:rPr lang="en-US" dirty="0" smtClean="0"/>
              <a:t>followed </a:t>
            </a:r>
            <a:r>
              <a:rPr lang="en-US" dirty="0" smtClean="0">
                <a:cs typeface="American Typewriter"/>
              </a:rPr>
              <a:t>by</a:t>
            </a:r>
            <a:r>
              <a:rPr lang="en-US" dirty="0" smtClean="0">
                <a:latin typeface="American Typewriter"/>
                <a:cs typeface="American Typewriter"/>
              </a:rPr>
              <a:t> </a:t>
            </a:r>
            <a:r>
              <a:rPr lang="en-US" dirty="0" err="1" smtClean="0">
                <a:latin typeface="American Typewriter"/>
                <a:cs typeface="American Typewriter"/>
              </a:rPr>
              <a:t>qqline</a:t>
            </a:r>
            <a:r>
              <a:rPr lang="en-US" dirty="0" smtClean="0">
                <a:latin typeface="American Typewriter"/>
                <a:cs typeface="American Typewriter"/>
              </a:rPr>
              <a:t>(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39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 &amp;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teams needed more details to support replication</a:t>
            </a:r>
          </a:p>
          <a:p>
            <a:pPr lvl="1"/>
            <a:r>
              <a:rPr lang="en-US" dirty="0" smtClean="0"/>
              <a:t>Giving remaining number of rows &amp; columns at the end is the most minimal way to do that</a:t>
            </a:r>
          </a:p>
          <a:p>
            <a:pPr lvl="1"/>
            <a:r>
              <a:rPr lang="en-US" dirty="0"/>
              <a:t>0.25 deduction for lack of minimum info for verifying </a:t>
            </a:r>
            <a:r>
              <a:rPr lang="en-US" dirty="0" smtClean="0"/>
              <a:t>replication</a:t>
            </a:r>
          </a:p>
          <a:p>
            <a:pPr lvl="1"/>
            <a:endParaRPr lang="en-US" dirty="0"/>
          </a:p>
          <a:p>
            <a:r>
              <a:rPr lang="en-US" dirty="0" smtClean="0"/>
              <a:t>In most cases, also needed more </a:t>
            </a:r>
            <a:r>
              <a:rPr lang="en-US" i="1" dirty="0" smtClean="0"/>
              <a:t>up-front </a:t>
            </a:r>
            <a:r>
              <a:rPr lang="en-US" dirty="0" smtClean="0"/>
              <a:t>detail such as how many rows/columns (recall feedback from Info Seeking)</a:t>
            </a:r>
          </a:p>
          <a:p>
            <a:endParaRPr lang="en-US" dirty="0"/>
          </a:p>
          <a:p>
            <a:r>
              <a:rPr lang="en-US" dirty="0" smtClean="0"/>
              <a:t>Next steps</a:t>
            </a:r>
          </a:p>
          <a:p>
            <a:pPr lvl="1"/>
            <a:r>
              <a:rPr lang="en-US" dirty="0" smtClean="0"/>
              <a:t>Update your repo based on assignment feedback &amp; meetings</a:t>
            </a:r>
          </a:p>
          <a:p>
            <a:pPr lvl="1"/>
            <a:r>
              <a:rPr lang="en-US" dirty="0" smtClean="0"/>
              <a:t>Think about best presentation format for your specific audience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79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Integrity </a:t>
            </a:r>
            <a:r>
              <a:rPr lang="en-US" sz="4000" dirty="0" smtClean="0"/>
              <a:t>(</a:t>
            </a:r>
            <a:r>
              <a:rPr lang="en-US" sz="4000" dirty="0" err="1" smtClean="0"/>
              <a:t>Tufte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Failing to tell truth, intentionally or not, is lying</a:t>
            </a:r>
          </a:p>
          <a:p>
            <a:pPr lvl="1"/>
            <a:r>
              <a:rPr lang="is-IS" dirty="0" smtClean="0"/>
              <a:t>Understand </a:t>
            </a:r>
            <a:r>
              <a:rPr lang="is-IS" i="1" dirty="0" smtClean="0"/>
              <a:t>perception</a:t>
            </a:r>
            <a:r>
              <a:rPr lang="is-IS" dirty="0" smtClean="0"/>
              <a:t>: changes with context, experience</a:t>
            </a:r>
          </a:p>
          <a:p>
            <a:pPr lvl="1"/>
            <a:r>
              <a:rPr lang="is-IS" dirty="0" smtClean="0"/>
              <a:t>Visual comparisons of area are difficult, proportions hard to judge</a:t>
            </a:r>
          </a:p>
          <a:p>
            <a:r>
              <a:rPr lang="is-IS" dirty="0" smtClean="0"/>
              <a:t>Ways to combat distortions</a:t>
            </a:r>
          </a:p>
          <a:p>
            <a:pPr lvl="1"/>
            <a:r>
              <a:rPr lang="is-IS" dirty="0" smtClean="0"/>
              <a:t>Use tables to show numbers (where suitable)</a:t>
            </a:r>
          </a:p>
          <a:p>
            <a:pPr lvl="1"/>
            <a:r>
              <a:rPr lang="en-US" dirty="0" smtClean="0"/>
              <a:t>C</a:t>
            </a:r>
            <a:r>
              <a:rPr lang="is-IS" dirty="0" smtClean="0"/>
              <a:t>ompare effect “size” in graphic to size of effect in data</a:t>
            </a:r>
          </a:p>
          <a:p>
            <a:pPr lvl="1"/>
            <a:r>
              <a:rPr lang="is-IS" dirty="0" smtClean="0"/>
              <a:t>Don’t distort data measures in favor of decor</a:t>
            </a:r>
          </a:p>
          <a:p>
            <a:pPr lvl="1"/>
            <a:r>
              <a:rPr lang="is-IS" dirty="0" smtClean="0"/>
              <a:t>Keep scales consistent &amp; labeled</a:t>
            </a:r>
          </a:p>
          <a:p>
            <a:pPr lvl="1"/>
            <a:r>
              <a:rPr lang="is-IS" dirty="0" smtClean="0"/>
              <a:t>Multiple scales in one plot tends to confuse</a:t>
            </a:r>
          </a:p>
          <a:p>
            <a:pPr lvl="1"/>
            <a:r>
              <a:rPr lang="is-IS" dirty="0" smtClean="0"/>
              <a:t>Vary only one dimension at a time</a:t>
            </a:r>
          </a:p>
          <a:p>
            <a:pPr lvl="1"/>
            <a:r>
              <a:rPr lang="en-US" dirty="0"/>
              <a:t>Make sure both direction and magnitude are </a:t>
            </a:r>
            <a:r>
              <a:rPr lang="en-US" dirty="0" smtClean="0"/>
              <a:t>accurate</a:t>
            </a:r>
          </a:p>
          <a:p>
            <a:pPr lvl="1"/>
            <a:r>
              <a:rPr lang="en-US" dirty="0" smtClean="0"/>
              <a:t>Show full trends for context</a:t>
            </a:r>
          </a:p>
          <a:p>
            <a:pPr lvl="1"/>
            <a:r>
              <a:rPr lang="en-US" dirty="0" smtClean="0"/>
              <a:t>Compare results across subsets as well as aggregates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75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Six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99400" cy="4800600"/>
          </a:xfrm>
        </p:spPr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S" dirty="0" smtClean="0"/>
              <a:t>Numbers should be represented proportionally 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Clear, detailed, thorough labels are required: explain the data!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Show data variation, not design variation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Use standardized units for comparisons (time series w/ $)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Number of variable dimensions (scales) should not exceed dimensions in data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“Graphics must not quote data out of context”</a:t>
            </a:r>
          </a:p>
          <a:p>
            <a:pPr lvl="1"/>
            <a:endParaRPr lang="en-US" dirty="0" smtClean="0"/>
          </a:p>
          <a:p>
            <a:pPr marL="411480" lvl="1" indent="0">
              <a:buNone/>
            </a:pPr>
            <a:r>
              <a:rPr lang="en-US" sz="4000" dirty="0" smtClean="0"/>
              <a:t>Others?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287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0500"/>
            <a:ext cx="6997700" cy="647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7360" y="6488668"/>
            <a:ext cx="3929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www.porkcircus.com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/2015/08/29/statistics/</a:t>
            </a:r>
          </a:p>
        </p:txBody>
      </p:sp>
    </p:spTree>
    <p:extLst>
      <p:ext uri="{BB962C8B-B14F-4D97-AF65-F5344CB8AC3E}">
        <p14:creationId xmlns:p14="http://schemas.microsoft.com/office/powerpoint/2010/main" val="3551009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Lying &amp; Misleading </a:t>
            </a:r>
            <a:r>
              <a:rPr lang="en-US" sz="4000" dirty="0" smtClean="0"/>
              <a:t>(Cairo, 2015)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5143500"/>
          </a:xfrm>
        </p:spPr>
        <p:txBody>
          <a:bodyPr>
            <a:normAutofit/>
          </a:bodyPr>
          <a:lstStyle/>
          <a:p>
            <a:r>
              <a:rPr lang="en-US" dirty="0" smtClean="0"/>
              <a:t>Misleading isn’t always intentional, sometimes it’s careless</a:t>
            </a:r>
          </a:p>
          <a:p>
            <a:endParaRPr lang="en-US" dirty="0" smtClean="0"/>
          </a:p>
          <a:p>
            <a:r>
              <a:rPr lang="en-US" dirty="0" smtClean="0"/>
              <a:t>Intentional misinformation happens when</a:t>
            </a:r>
            <a:r>
              <a:rPr lang="is-IS" dirty="0" smtClean="0"/>
              <a:t>…</a:t>
            </a:r>
          </a:p>
          <a:p>
            <a:pPr lvl="1"/>
            <a:r>
              <a:rPr lang="is-IS" i="1" dirty="0" smtClean="0"/>
              <a:t>Not showing much data</a:t>
            </a:r>
            <a:r>
              <a:rPr lang="is-IS" dirty="0" smtClean="0"/>
              <a:t>: hiding relevant but inconvenient data</a:t>
            </a:r>
          </a:p>
          <a:p>
            <a:pPr lvl="1"/>
            <a:r>
              <a:rPr lang="is-IS" i="1" dirty="0" smtClean="0"/>
              <a:t>Showing data inaccurately: </a:t>
            </a:r>
            <a:r>
              <a:rPr lang="is-IS" dirty="0" smtClean="0"/>
              <a:t>inappropriate graphical distortions</a:t>
            </a:r>
          </a:p>
          <a:p>
            <a:pPr lvl="1"/>
            <a:r>
              <a:rPr lang="is-IS" i="1" dirty="0" smtClean="0"/>
              <a:t>Obfuscating the data:</a:t>
            </a:r>
            <a:r>
              <a:rPr lang="is-IS" dirty="0" smtClean="0"/>
              <a:t> showing too much to interpret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Our main concern: </a:t>
            </a:r>
            <a:r>
              <a:rPr lang="is-IS" i="1" dirty="0" smtClean="0"/>
              <a:t>showing data accurately</a:t>
            </a:r>
          </a:p>
          <a:p>
            <a:pPr lvl="1"/>
            <a:r>
              <a:rPr lang="is-IS" dirty="0" smtClean="0"/>
              <a:t>Most infographics show cherry-picked stats</a:t>
            </a:r>
          </a:p>
          <a:p>
            <a:pPr lvl="1"/>
            <a:r>
              <a:rPr lang="is-IS" dirty="0" smtClean="0"/>
              <a:t>Oversimplification removes nuance and context</a:t>
            </a:r>
          </a:p>
          <a:p>
            <a:pPr lvl="1"/>
            <a:r>
              <a:rPr lang="is-IS" dirty="0" smtClean="0"/>
              <a:t>Appropriate detail depends on goal: quick overview vs exploring</a:t>
            </a:r>
          </a:p>
          <a:p>
            <a:pPr lvl="1"/>
            <a:r>
              <a:rPr lang="is-IS" b="1" dirty="0" smtClean="0"/>
              <a:t>Validity is more important than visual appeal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95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9052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0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Theme">
  <a:themeElements>
    <a:clrScheme name="Custom 12">
      <a:dk1>
        <a:sysClr val="windowText" lastClr="000000"/>
      </a:dk1>
      <a:lt1>
        <a:sysClr val="window" lastClr="FFFFFF"/>
      </a:lt1>
      <a:dk2>
        <a:srgbClr val="B81821"/>
      </a:dk2>
      <a:lt2>
        <a:srgbClr val="040404"/>
      </a:lt2>
      <a:accent1>
        <a:srgbClr val="030303"/>
      </a:accent1>
      <a:accent2>
        <a:srgbClr val="EB2716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14661</TotalTime>
  <Words>1287</Words>
  <Application>Microsoft Macintosh PowerPoint</Application>
  <PresentationFormat>On-screen Show (4:3)</PresentationFormat>
  <Paragraphs>208</Paragraphs>
  <Slides>34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Default Theme</vt:lpstr>
      <vt:lpstr>INFM 600: Information Environments</vt:lpstr>
      <vt:lpstr>Today’s Episode</vt:lpstr>
      <vt:lpstr>Additional feedback on QQ asst</vt:lpstr>
      <vt:lpstr>Data Cleaning &amp; Documentation</vt:lpstr>
      <vt:lpstr>Graphical Integrity (Tufte)</vt:lpstr>
      <vt:lpstr>Six Principles</vt:lpstr>
      <vt:lpstr>PowerPoint Presentation</vt:lpstr>
      <vt:lpstr>Lying &amp; Misleading (Cairo, 2015)</vt:lpstr>
      <vt:lpstr>PowerPoint Presentation</vt:lpstr>
      <vt:lpstr>PowerPoint Presentation</vt:lpstr>
      <vt:lpstr>Demo #1: Simple Plotting</vt:lpstr>
      <vt:lpstr>Limitations of visualization</vt:lpstr>
      <vt:lpstr>Classification: Cause x Effects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Discussion: Advantages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</vt:lpstr>
      <vt:lpstr>Visualization rhetorics</vt:lpstr>
      <vt:lpstr>Observed rhetorics</vt:lpstr>
      <vt:lpstr>Demo #2: More plotting</vt:lpstr>
      <vt:lpstr>Activity: Plotting in 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Vitak</dc:creator>
  <cp:lastModifiedBy>Andrea Wiggins</cp:lastModifiedBy>
  <cp:revision>249</cp:revision>
  <cp:lastPrinted>2015-10-06T20:56:30Z</cp:lastPrinted>
  <dcterms:created xsi:type="dcterms:W3CDTF">2014-02-24T17:00:45Z</dcterms:created>
  <dcterms:modified xsi:type="dcterms:W3CDTF">2016-11-10T22:31:40Z</dcterms:modified>
</cp:coreProperties>
</file>